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8" r:id="rId2"/>
    <p:sldId id="261" r:id="rId3"/>
    <p:sldId id="275" r:id="rId4"/>
    <p:sldId id="278" r:id="rId5"/>
    <p:sldId id="276" r:id="rId6"/>
    <p:sldId id="277" r:id="rId7"/>
    <p:sldId id="279" r:id="rId8"/>
    <p:sldId id="280" r:id="rId9"/>
    <p:sldId id="281" r:id="rId10"/>
    <p:sldId id="282" r:id="rId11"/>
    <p:sldId id="283" r:id="rId12"/>
    <p:sldId id="285" r:id="rId13"/>
    <p:sldId id="286" r:id="rId14"/>
    <p:sldId id="274" r:id="rId1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508E"/>
    <a:srgbClr val="680000"/>
    <a:srgbClr val="A4B0E4"/>
    <a:srgbClr val="A5A5E3"/>
    <a:srgbClr val="B7FFB7"/>
    <a:srgbClr val="FFCC99"/>
    <a:srgbClr val="AFFFFF"/>
    <a:srgbClr val="A6C9E8"/>
    <a:srgbClr val="FFC1E0"/>
    <a:srgbClr val="D3B7E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-114" y="-1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E62C7-6317-4A75-B4BC-EA7F099F242C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F5DEA-AAA8-43D4-AB60-BAD11291E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5787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2FDF966-82A0-4736-8FB7-AE7CC6D26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5160F5B-0760-4B83-95D9-A87B30797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977F410-91D7-448A-8FFA-F568D145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D52B36B-1CFE-4FF5-A0E6-9E565A201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FCE4171-C077-47FD-BDFB-898A9B91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26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C258651-DBE4-496B-A58E-FC5F5A49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5082"/>
            <a:ext cx="10515600" cy="119766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CAB4FCE-CA4D-4375-A971-A1DDAFDBD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18756"/>
            <a:ext cx="10515600" cy="36582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5A32E8B-F353-49EB-8877-F671B535D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45C334D-3BAF-4E3D-9D67-BB10F2703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7C0BE77-373D-4E9C-9B44-6C281D42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079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42B164-94E7-4F63-ADD2-3476A3E99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8843"/>
            <a:ext cx="10515600" cy="107583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0EC1571-886C-4F78-9829-E0D553C5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4065"/>
            <a:ext cx="10515600" cy="37828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D8CF138-F033-4FB0-B5CB-1448DFEED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3B9522D-5CCB-4D3B-AABB-04F305C71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3A4F37F-6210-46ED-92D8-C572F184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00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ED95173-E4CD-48BB-8F86-B51AFB358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A109828-7749-41E6-BFFE-8CA235EB7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DAC9D80-E31A-4E78-BCE4-868E8316B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7B3400E-4637-4B16-BC64-F8F75044D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9090A6B-3378-4338-8368-6333BD53B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478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EAA6D5-7574-4C30-BD2D-C55068F01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3905"/>
            <a:ext cx="10515600" cy="997528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D0022D-22A3-4736-A042-0D0EC8597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77439"/>
            <a:ext cx="5181600" cy="379952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EE17E1D-059A-491A-A955-88D9B7C34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77439"/>
            <a:ext cx="5181600" cy="379952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A612B0D-13AA-44B3-8F3A-54EF972FC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AB5EEA7-94E9-4A3A-98AD-88EE37F7D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4C89A86-69C1-4EB9-A14A-B4181A368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617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6980CD1-0602-471E-8CE9-0FCB5B3A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8968"/>
            <a:ext cx="10515600" cy="96637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0408D68-C1B9-4DA4-BD87-44112B26E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28504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0CF8E85-4B6A-40EF-86EC-9C7431754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8959"/>
            <a:ext cx="5157787" cy="3080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4EAEB49B-0320-4F68-A5E1-E196935FC9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6416" y="227335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D1188697-9FF6-44D2-A37F-126239C2B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97269"/>
            <a:ext cx="5183188" cy="309239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EFCDB0E3-61EF-4E7D-8577-E6FA037F9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5EB4473B-BAA3-4912-94E5-86661FA1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F86E945-2222-4885-8A8B-E4A56646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56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E27E970-7BC1-4314-A63D-D00B4412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8967"/>
            <a:ext cx="10515600" cy="1047403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4456282-39DE-4574-8E04-B1A895F3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D16EA74-1AAA-451D-B2D5-C2EFC79C8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103AFF83-B2B0-4587-84C3-CC5159303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7412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3E346D9-93AD-483B-AC2B-B54E43926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F2A8F4FE-79B4-4BA4-BE86-5494F905E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D1F3492-D83F-449E-8281-254DF390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441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2271F5F-62C9-4BC7-9176-B0461E9EB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155470"/>
            <a:ext cx="3932237" cy="155448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0A66995-B88A-4FD3-AB36-4BE70DD26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762298"/>
            <a:ext cx="6172200" cy="4098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149541B-220F-4E1E-905C-A8FB1FF16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09950"/>
            <a:ext cx="3932237" cy="31590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0AF034A-38A9-4542-BB1D-C4E3905DB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798CF99-3034-4327-B683-93985865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00BB3D9-F8F2-4674-A883-111237C82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267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25891B-CFE1-4CEB-A03F-AA915897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4028"/>
            <a:ext cx="3932237" cy="1654234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A665AF34-7844-4788-B507-8077B231D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4028"/>
            <a:ext cx="6172200" cy="47970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8719772-37FD-41A5-B5BC-AE7E6BA35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18262"/>
            <a:ext cx="3932237" cy="31507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DD1E1BF-5215-4DFF-857C-29529444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BADAAE3-5199-48BA-87A6-1E03CB89E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3FBD0F9-290C-4A77-BDC0-9577A63CA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0159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7ADCFDB-94A6-4402-80F8-6C6E4C5E1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B256C79-A29E-42E9-B886-0208B7D529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A7CB-CE4E-4C05-9B87-F5240EC18DD6}" type="datetimeFigureOut">
              <a:rPr lang="ru-RU" smtClean="0"/>
              <a:pPr/>
              <a:t>27.09.2020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BEEAD85-98A0-4889-A58D-FAC879C54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9FFF44E-8532-4223-91E1-6A053F285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63650-4244-4942-A8A4-D77D901B2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61F8E4A3-07FD-434C-B4F0-210B9F7BC541}"/>
              </a:ext>
            </a:extLst>
          </p:cNvPr>
          <p:cNvSpPr txBox="1">
            <a:spLocks/>
          </p:cNvSpPr>
          <p:nvPr userDrawn="1"/>
        </p:nvSpPr>
        <p:spPr>
          <a:xfrm>
            <a:off x="1659136" y="221066"/>
            <a:ext cx="9926728" cy="7855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000"/>
              </a:lnSpc>
            </a:pPr>
            <a: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Государственное бюджетное учреждение Пермского края </a:t>
            </a:r>
            <a:b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«Центр психолого-педагогической, медицинской и социальной помощи»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B4F945A7-4E7A-41B1-8488-DBC4D7CE53BE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00501" y="189999"/>
            <a:ext cx="931026" cy="861887"/>
          </a:xfrm>
          <a:prstGeom prst="rect">
            <a:avLst/>
          </a:prstGeom>
        </p:spPr>
      </p:pic>
      <p:cxnSp>
        <p:nvCxnSpPr>
          <p:cNvPr id="12" name="Прямая соединительная линия 11">
            <a:extLst>
              <a:ext uri="{FF2B5EF4-FFF2-40B4-BE49-F238E27FC236}">
                <a16:creationId xmlns="" xmlns:a16="http://schemas.microsoft.com/office/drawing/2014/main" id="{2A866CF7-2909-4FD4-82A6-EAA1EE565348}"/>
              </a:ext>
            </a:extLst>
          </p:cNvPr>
          <p:cNvCxnSpPr>
            <a:cxnSpLocks/>
          </p:cNvCxnSpPr>
          <p:nvPr userDrawn="1"/>
        </p:nvCxnSpPr>
        <p:spPr>
          <a:xfrm>
            <a:off x="1378527" y="975552"/>
            <a:ext cx="9434946" cy="0"/>
          </a:xfrm>
          <a:prstGeom prst="line">
            <a:avLst/>
          </a:prstGeom>
          <a:ln>
            <a:solidFill>
              <a:srgbClr val="2E508E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9173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mpk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033EEAE-2896-4DB2-8639-FBB295541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92437"/>
          </a:xfrm>
        </p:spPr>
        <p:txBody>
          <a:bodyPr/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Социально-психологическое тестирование на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территории Пермского края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2020-2021 учебном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году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F66A859-BC7A-475E-822A-415C66764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6940"/>
            <a:ext cx="9144000" cy="7708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200" dirty="0" smtClean="0"/>
              <a:t>Информация для родителей </a:t>
            </a:r>
          </a:p>
          <a:p>
            <a:pPr>
              <a:spcBef>
                <a:spcPts val="0"/>
              </a:spcBef>
            </a:pPr>
            <a:r>
              <a:rPr lang="ru-RU" sz="3200" dirty="0" smtClean="0"/>
              <a:t>(законных представителей)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39510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491" y="972589"/>
            <a:ext cx="10515600" cy="532939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200" b="1" u="sng" dirty="0" smtClean="0"/>
              <a:t>Тестирование </a:t>
            </a:r>
            <a:r>
              <a:rPr lang="ru-RU" sz="3200" b="1" u="sng" dirty="0"/>
              <a:t>основано на следующих принципах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563" y="1607126"/>
            <a:ext cx="11628581" cy="51354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b="1" dirty="0"/>
              <a:t>Принцип добровольности</a:t>
            </a:r>
            <a:r>
              <a:rPr lang="ru-RU" dirty="0"/>
              <a:t> – никто не может заставить Вас или ребенка дать согласие на тестирование;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конфиденциальности</a:t>
            </a:r>
            <a:r>
              <a:rPr lang="ru-RU" dirty="0"/>
              <a:t> – индивидуальные результаты тестирования не подлежат разглашению и передаче в третьи руки. </a:t>
            </a:r>
          </a:p>
          <a:p>
            <a:pPr marL="0" indent="0" algn="r">
              <a:buNone/>
            </a:pPr>
            <a:r>
              <a:rPr lang="ru-RU" dirty="0" smtClean="0"/>
              <a:t>               </a:t>
            </a:r>
            <a:r>
              <a:rPr lang="ru-RU" b="1" dirty="0" smtClean="0">
                <a:solidFill>
                  <a:srgbClr val="FF0000"/>
                </a:solidFill>
              </a:rPr>
              <a:t>! Результаты </a:t>
            </a:r>
            <a:r>
              <a:rPr lang="ru-RU" b="1" dirty="0">
                <a:solidFill>
                  <a:srgbClr val="FF0000"/>
                </a:solidFill>
              </a:rPr>
              <a:t>тестирования будут знать только родители, сами обучающиеся и психолог.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ненаказуемости</a:t>
            </a:r>
            <a:r>
              <a:rPr lang="ru-RU" dirty="0"/>
              <a:t> – результаты тестирования не являются основанием для каких-либо санкций;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помощи</a:t>
            </a:r>
            <a:r>
              <a:rPr lang="ru-RU" dirty="0"/>
              <a:t> – по результатам тестирования можно обратиться за помощью к психологу.</a:t>
            </a:r>
          </a:p>
        </p:txBody>
      </p:sp>
    </p:spTree>
    <p:extLst>
      <p:ext uri="{BB962C8B-B14F-4D97-AF65-F5344CB8AC3E}">
        <p14:creationId xmlns:p14="http://schemas.microsoft.com/office/powerpoint/2010/main" xmlns="" val="3726524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382" y="972588"/>
            <a:ext cx="4223327" cy="579121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Обратите внимание!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4382" y="1551708"/>
            <a:ext cx="11076709" cy="515389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</a:pPr>
            <a:r>
              <a:rPr lang="ru-RU" b="1" dirty="0"/>
              <a:t>Методика изучает не личность ребенка, а условиях в которых он </a:t>
            </a:r>
            <a:r>
              <a:rPr lang="ru-RU" b="1" dirty="0" smtClean="0"/>
              <a:t>оказался.</a:t>
            </a:r>
          </a:p>
          <a:p>
            <a:pPr>
              <a:spcBef>
                <a:spcPts val="1800"/>
              </a:spcBef>
            </a:pPr>
            <a:r>
              <a:rPr lang="ru-RU" dirty="0"/>
              <a:t>При проведении тестирования </a:t>
            </a:r>
            <a:r>
              <a:rPr lang="ru-RU" b="1" dirty="0"/>
              <a:t>в качестве наблюдателей могут присутствовать родители</a:t>
            </a:r>
            <a:r>
              <a:rPr lang="ru-RU" dirty="0"/>
              <a:t> (законные представители) обучающихся, участвующих в тестировании.  </a:t>
            </a:r>
          </a:p>
          <a:p>
            <a:pPr>
              <a:spcBef>
                <a:spcPts val="1800"/>
              </a:spcBef>
            </a:pPr>
            <a:r>
              <a:rPr lang="ru-RU" dirty="0"/>
              <a:t>Каждый родитель имеет право на </a:t>
            </a:r>
            <a:r>
              <a:rPr lang="ru-RU" b="1" dirty="0"/>
              <a:t>получение информации </a:t>
            </a:r>
            <a:r>
              <a:rPr lang="ru-RU" dirty="0"/>
              <a:t>о результатах СПТ своего ребенка, не достигшего 15 лет. Дети с 15 лет могут обратиться за результатами теста самостоятельно. </a:t>
            </a:r>
          </a:p>
          <a:p>
            <a:pPr>
              <a:spcBef>
                <a:spcPts val="1800"/>
              </a:spcBef>
            </a:pPr>
            <a:r>
              <a:rPr lang="ru-RU" b="1" dirty="0"/>
              <a:t>Результаты СПТ не являются основанием для применения каких-либо мер дисциплинарного наказания и постановки на какой-либо вид учета!</a:t>
            </a:r>
            <a:endParaRPr lang="ru-RU" dirty="0"/>
          </a:p>
          <a:p>
            <a:pPr>
              <a:spcBef>
                <a:spcPts val="1800"/>
              </a:spcBef>
            </a:pPr>
            <a:r>
              <a:rPr lang="ru-RU" dirty="0" smtClean="0"/>
              <a:t>СПТ </a:t>
            </a:r>
            <a:r>
              <a:rPr lang="ru-RU" b="1" u="sng" dirty="0"/>
              <a:t>не выявляет</a:t>
            </a:r>
            <a:r>
              <a:rPr lang="ru-RU" dirty="0"/>
              <a:t> конкретных подростков, употребляющих наркотические и </a:t>
            </a:r>
            <a:r>
              <a:rPr lang="ru-RU" dirty="0" err="1" smtClean="0"/>
              <a:t>психоактивные</a:t>
            </a:r>
            <a:r>
              <a:rPr lang="ru-RU" dirty="0" smtClean="0"/>
              <a:t> вещества, </a:t>
            </a:r>
            <a:r>
              <a:rPr lang="ru-RU" b="1" dirty="0" smtClean="0"/>
              <a:t>не </a:t>
            </a:r>
            <a:r>
              <a:rPr lang="ru-RU" b="1" dirty="0"/>
              <a:t>является основанием для постановки какого-либо диагноза Вашему </a:t>
            </a:r>
            <a:r>
              <a:rPr lang="ru-RU" b="1" dirty="0" smtClean="0"/>
              <a:t>ребенку</a:t>
            </a:r>
            <a:r>
              <a:rPr lang="ru-RU" b="1" dirty="0"/>
              <a:t>.</a:t>
            </a:r>
            <a:endParaRPr lang="ru-RU" dirty="0"/>
          </a:p>
          <a:p>
            <a:pPr>
              <a:spcBef>
                <a:spcPts val="1800"/>
              </a:spcBef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l="35780" r="35202"/>
          <a:stretch/>
        </p:blipFill>
        <p:spPr>
          <a:xfrm>
            <a:off x="471055" y="1551708"/>
            <a:ext cx="283243" cy="66715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/>
          <a:srcRect l="35780" r="35202"/>
          <a:stretch/>
        </p:blipFill>
        <p:spPr>
          <a:xfrm>
            <a:off x="471055" y="3669144"/>
            <a:ext cx="286585" cy="6465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/>
          <a:srcRect l="35780" r="35202"/>
          <a:stretch/>
        </p:blipFill>
        <p:spPr>
          <a:xfrm>
            <a:off x="471055" y="4599708"/>
            <a:ext cx="277263" cy="64654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/>
          <a:srcRect l="35780" r="35202"/>
          <a:stretch/>
        </p:blipFill>
        <p:spPr>
          <a:xfrm>
            <a:off x="471055" y="5786581"/>
            <a:ext cx="277263" cy="64654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/>
          <a:srcRect l="35780" r="35202"/>
          <a:stretch/>
        </p:blipFill>
        <p:spPr>
          <a:xfrm>
            <a:off x="471055" y="2482272"/>
            <a:ext cx="286585" cy="64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67165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b="1" dirty="0"/>
              <a:t>По результатам социально-психологического тестирования Ваши дети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7344" y="2394065"/>
            <a:ext cx="9799783" cy="378289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>
              <a:spcBef>
                <a:spcPts val="3000"/>
              </a:spcBef>
            </a:pPr>
            <a:r>
              <a:rPr lang="ru-RU" sz="3600" dirty="0" smtClean="0"/>
              <a:t>могут </a:t>
            </a:r>
            <a:r>
              <a:rPr lang="ru-RU" sz="3600" dirty="0"/>
              <a:t>обратиться за консультацией к </a:t>
            </a:r>
            <a:r>
              <a:rPr lang="ru-RU" sz="3600" dirty="0" smtClean="0"/>
              <a:t>психологу </a:t>
            </a:r>
            <a:endParaRPr lang="ru-RU" sz="3600" dirty="0"/>
          </a:p>
          <a:p>
            <a:pPr>
              <a:spcBef>
                <a:spcPts val="3000"/>
              </a:spcBef>
            </a:pPr>
            <a:r>
              <a:rPr lang="ru-RU" sz="3600" dirty="0" smtClean="0"/>
              <a:t>принять </a:t>
            </a:r>
            <a:r>
              <a:rPr lang="ru-RU" sz="3600" dirty="0"/>
              <a:t>участие в психологических программах или </a:t>
            </a:r>
            <a:r>
              <a:rPr lang="ru-RU" sz="3600" dirty="0" smtClean="0"/>
              <a:t>мероприятиях</a:t>
            </a:r>
            <a:endParaRPr lang="ru-RU" sz="3600" dirty="0"/>
          </a:p>
          <a:p>
            <a:pPr>
              <a:spcBef>
                <a:spcPts val="3000"/>
              </a:spcBef>
            </a:pPr>
            <a:r>
              <a:rPr lang="ru-RU" sz="3600" dirty="0" smtClean="0"/>
              <a:t>узнать </a:t>
            </a:r>
            <a:r>
              <a:rPr lang="ru-RU" sz="3600" dirty="0"/>
              <a:t>больше о самом </a:t>
            </a:r>
            <a:r>
              <a:rPr lang="ru-RU" sz="3600" dirty="0" smtClean="0"/>
              <a:t>себе</a:t>
            </a:r>
            <a:endParaRPr lang="ru-RU" sz="3600" dirty="0"/>
          </a:p>
          <a:p>
            <a:pPr>
              <a:spcBef>
                <a:spcPts val="3000"/>
              </a:spcBef>
            </a:pP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15636" y="3177309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415634" y="4059381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15635" y="5467928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6649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17964"/>
            <a:ext cx="10515600" cy="4458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b="1" i="1" dirty="0" smtClean="0"/>
          </a:p>
          <a:p>
            <a:pPr marL="0" indent="0" algn="ctr">
              <a:buNone/>
            </a:pPr>
            <a:endParaRPr lang="ru-RU" sz="4400" b="1" i="1" dirty="0"/>
          </a:p>
          <a:p>
            <a:pPr marL="0" indent="0" algn="ctr">
              <a:buNone/>
            </a:pPr>
            <a:r>
              <a:rPr lang="ru-RU" sz="4400" b="1" i="1" dirty="0" smtClean="0"/>
              <a:t>Проблему </a:t>
            </a:r>
            <a:r>
              <a:rPr lang="ru-RU" sz="4400" b="1" i="1" dirty="0"/>
              <a:t>легче предотвратить, чем справиться с ней!!!</a:t>
            </a:r>
          </a:p>
        </p:txBody>
      </p:sp>
    </p:spTree>
    <p:extLst>
      <p:ext uri="{BB962C8B-B14F-4D97-AF65-F5344CB8AC3E}">
        <p14:creationId xmlns:p14="http://schemas.microsoft.com/office/powerpoint/2010/main" xmlns="" val="144424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138843"/>
            <a:ext cx="10781145" cy="1075835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b="1" dirty="0"/>
              <a:t>Вы можете получить подробную консультацию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2551084"/>
            <a:ext cx="10781145" cy="378289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Региональный </a:t>
            </a:r>
            <a:r>
              <a:rPr lang="ru-RU" sz="3200" b="1" dirty="0"/>
              <a:t>оператор </a:t>
            </a:r>
            <a:r>
              <a:rPr lang="ru-RU" sz="3200" b="1" dirty="0" smtClean="0"/>
              <a:t>социально-психологического тестирования </a:t>
            </a:r>
          </a:p>
          <a:p>
            <a:pPr marL="0" indent="0">
              <a:buNone/>
            </a:pPr>
            <a:r>
              <a:rPr lang="ru-RU" sz="3200" b="1" dirty="0" smtClean="0"/>
              <a:t>Государственное </a:t>
            </a:r>
            <a:r>
              <a:rPr lang="ru-RU" sz="3200" b="1" dirty="0"/>
              <a:t>бюджетное учреждение Пермского края «Центр психолого-педагогической, медицинской и социальной помощи»: </a:t>
            </a:r>
            <a:endParaRPr lang="ru-RU" sz="3200" b="1" dirty="0" smtClean="0"/>
          </a:p>
          <a:p>
            <a:pPr marL="0" indent="0">
              <a:buNone/>
            </a:pPr>
            <a:r>
              <a:rPr lang="ru-RU" sz="3200" b="1" dirty="0" smtClean="0">
                <a:hlinkClick r:id="rId2"/>
              </a:rPr>
              <a:t>http</a:t>
            </a:r>
            <a:r>
              <a:rPr lang="ru-RU" sz="3200" b="1" dirty="0">
                <a:hlinkClick r:id="rId2"/>
              </a:rPr>
              <a:t>://www.cpmpk.ru</a:t>
            </a:r>
            <a:r>
              <a:rPr lang="ru-RU" sz="3200" b="1" dirty="0" smtClean="0">
                <a:hlinkClick r:id="rId2"/>
              </a:rPr>
              <a:t>/</a:t>
            </a:r>
            <a:endParaRPr lang="ru-RU" sz="3200" b="1" dirty="0" smtClean="0"/>
          </a:p>
          <a:p>
            <a:pPr marL="0" indent="0">
              <a:buNone/>
            </a:pPr>
            <a:r>
              <a:rPr lang="ru-RU" sz="3200" b="1" dirty="0" smtClean="0"/>
              <a:t>тел</a:t>
            </a:r>
            <a:r>
              <a:rPr lang="ru-RU" sz="3200" b="1" dirty="0"/>
              <a:t>. +7 (342) </a:t>
            </a:r>
            <a:r>
              <a:rPr lang="ru-RU" sz="3200" b="1" dirty="0" smtClean="0"/>
              <a:t>262-81-41</a:t>
            </a:r>
          </a:p>
        </p:txBody>
      </p:sp>
    </p:spTree>
    <p:extLst>
      <p:ext uri="{BB962C8B-B14F-4D97-AF65-F5344CB8AC3E}">
        <p14:creationId xmlns:p14="http://schemas.microsoft.com/office/powerpoint/2010/main" xmlns="" val="2405516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1256" y="1898592"/>
            <a:ext cx="10856271" cy="23831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>
                <a:solidFill>
                  <a:schemeClr val="tx1"/>
                </a:solidFill>
              </a:rPr>
              <a:t>Ваши дети – самое ценное и важное в жизни.</a:t>
            </a:r>
          </a:p>
          <a:p>
            <a:r>
              <a:rPr lang="ru-RU" sz="3200" dirty="0">
                <a:solidFill>
                  <a:schemeClr val="tx1"/>
                </a:solidFill>
              </a:rPr>
              <a:t>Взросление детей – это очень непростой процесс.</a:t>
            </a:r>
          </a:p>
          <a:p>
            <a:r>
              <a:rPr lang="ru-RU" sz="3200" dirty="0">
                <a:solidFill>
                  <a:schemeClr val="tx1"/>
                </a:solidFill>
              </a:rPr>
              <a:t>Стремясь повзрослеть, подростки могут рисковать своей </a:t>
            </a:r>
            <a:r>
              <a:rPr lang="ru-RU" sz="3200" dirty="0" smtClean="0">
                <a:solidFill>
                  <a:schemeClr val="tx1"/>
                </a:solidFill>
              </a:rPr>
              <a:t>жизнью </a:t>
            </a:r>
            <a:r>
              <a:rPr lang="ru-RU" sz="3200" dirty="0">
                <a:solidFill>
                  <a:schemeClr val="tx1"/>
                </a:solidFill>
              </a:rPr>
              <a:t>и здоровьем.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76229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Уважаемые родители!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81018" y="4461164"/>
            <a:ext cx="10046694" cy="19950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>
                <a:solidFill>
                  <a:schemeClr val="tx1"/>
                </a:solidFill>
              </a:rPr>
              <a:t>Задача родителей </a:t>
            </a:r>
            <a:r>
              <a:rPr lang="ru-RU" sz="3600" dirty="0" smtClean="0">
                <a:solidFill>
                  <a:schemeClr val="tx1"/>
                </a:solidFill>
              </a:rPr>
              <a:t>позаботиться о безопасных условиях для </a:t>
            </a:r>
            <a:r>
              <a:rPr lang="ru-RU" sz="3600" smtClean="0">
                <a:solidFill>
                  <a:schemeClr val="tx1"/>
                </a:solidFill>
              </a:rPr>
              <a:t>взросления ребенка. 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687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8672" y="1046479"/>
            <a:ext cx="9728200" cy="107583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b="1" dirty="0"/>
              <a:t>Ежегодно во всех образовательных организациях Российской Федерации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62617" y="2394065"/>
            <a:ext cx="4839855" cy="3782898"/>
          </a:xfrm>
        </p:spPr>
        <p:txBody>
          <a:bodyPr>
            <a:normAutofit lnSpcReduction="10000"/>
          </a:bodyPr>
          <a:lstStyle/>
          <a:p>
            <a:r>
              <a:rPr lang="ru-RU" sz="3200" b="1" dirty="0"/>
              <a:t>социально-психологическое </a:t>
            </a:r>
            <a:r>
              <a:rPr lang="ru-RU" sz="3200" b="1" dirty="0" smtClean="0"/>
              <a:t>тестирование обучающихся </a:t>
            </a:r>
          </a:p>
          <a:p>
            <a:endParaRPr lang="ru-RU" sz="3200" b="1" dirty="0"/>
          </a:p>
          <a:p>
            <a:r>
              <a:rPr lang="ru-RU" sz="3200" b="1" dirty="0"/>
              <a:t>профилактические медицинские осмотры обучающихся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8672" y="2244435"/>
            <a:ext cx="6052129" cy="449810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на основании Федерального закона № 120-ФЗ «О внесении изменений в отдельные законодательные акты Российской Федерации по вопросам профилактики незаконного потребления наркотических средств и психотропных веществ» проводятся:</a:t>
            </a:r>
          </a:p>
        </p:txBody>
      </p:sp>
    </p:spTree>
    <p:extLst>
      <p:ext uri="{BB962C8B-B14F-4D97-AF65-F5344CB8AC3E}">
        <p14:creationId xmlns:p14="http://schemas.microsoft.com/office/powerpoint/2010/main" xmlns="" val="1306517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53127" y="1334798"/>
            <a:ext cx="9670472" cy="817274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4000" b="1" dirty="0" smtClean="0"/>
              <a:t>Социально-психологическое тестирование</a:t>
            </a:r>
            <a:endParaRPr lang="ru-RU" sz="4000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244436" y="2604656"/>
            <a:ext cx="9144000" cy="370378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/>
              <a:t>это обследование, позволяющее выявлять </a:t>
            </a:r>
            <a:r>
              <a:rPr lang="ru-RU" sz="3600" b="1" i="1" dirty="0"/>
              <a:t>исключительно психологические факторы риска </a:t>
            </a:r>
            <a:r>
              <a:rPr lang="ru-RU" sz="3600" dirty="0"/>
              <a:t>возможного вовлечения в зависимое поведение, связанные с </a:t>
            </a:r>
            <a:r>
              <a:rPr lang="ru-RU" sz="3600" b="1" i="1" dirty="0"/>
              <a:t>дефицитом ресурсов психологической устойчивости личности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3730368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964" y="1016001"/>
            <a:ext cx="10651836" cy="119867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b="1" i="1" dirty="0" smtClean="0"/>
              <a:t>Для чего проводят социально-психологическое тестирование?</a:t>
            </a:r>
            <a:endParaRPr lang="ru-RU" sz="36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183" y="2394064"/>
            <a:ext cx="11194472" cy="415451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/>
              <a:t>Основные задачи социально-психологического тестирования:</a:t>
            </a:r>
          </a:p>
          <a:p>
            <a:r>
              <a:rPr lang="ru-RU" dirty="0" smtClean="0"/>
              <a:t>-выявление </a:t>
            </a:r>
            <a:r>
              <a:rPr lang="ru-RU" dirty="0"/>
              <a:t>у обучающихся </a:t>
            </a:r>
            <a:r>
              <a:rPr lang="ru-RU" dirty="0">
                <a:solidFill>
                  <a:srgbClr val="C00000"/>
                </a:solidFill>
              </a:rPr>
              <a:t>психологических</a:t>
            </a:r>
            <a:r>
              <a:rPr lang="ru-RU" dirty="0"/>
              <a:t> «факторов риска» для психологической коррекции;</a:t>
            </a:r>
          </a:p>
          <a:p>
            <a:r>
              <a:rPr lang="ru-RU" dirty="0" smtClean="0"/>
              <a:t> </a:t>
            </a:r>
            <a:r>
              <a:rPr lang="ru-RU" dirty="0"/>
              <a:t>организация адресной и системной работы с обучающимися, направленной </a:t>
            </a:r>
            <a:r>
              <a:rPr lang="ru-RU" dirty="0">
                <a:solidFill>
                  <a:srgbClr val="C00000"/>
                </a:solidFill>
              </a:rPr>
              <a:t>на профилактику вовлечения </a:t>
            </a:r>
            <a:r>
              <a:rPr lang="ru-RU" dirty="0"/>
              <a:t>в потребление </a:t>
            </a:r>
            <a:r>
              <a:rPr lang="ru-RU" dirty="0" smtClean="0"/>
              <a:t>наркотических средств и психотропных веществ; </a:t>
            </a:r>
            <a:endParaRPr lang="ru-RU" dirty="0"/>
          </a:p>
          <a:p>
            <a:r>
              <a:rPr lang="ru-RU" dirty="0" smtClean="0"/>
              <a:t>-подготовка </a:t>
            </a:r>
            <a:r>
              <a:rPr lang="ru-RU" dirty="0">
                <a:solidFill>
                  <a:srgbClr val="C00000"/>
                </a:solidFill>
              </a:rPr>
              <a:t>статистической </a:t>
            </a:r>
            <a:r>
              <a:rPr lang="ru-RU" dirty="0" smtClean="0">
                <a:solidFill>
                  <a:srgbClr val="C00000"/>
                </a:solidFill>
              </a:rPr>
              <a:t>информации.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012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709" y="1138843"/>
            <a:ext cx="10818091" cy="1075835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b="1" i="1" dirty="0" smtClean="0"/>
              <a:t>Кто участвует в социально-психологическом тестировании?</a:t>
            </a:r>
            <a:endParaRPr lang="ru-RU" sz="36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9127" y="2394065"/>
            <a:ext cx="10575637" cy="414528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/>
              <a:t>В социально-психологическом тестировании принимают участие обучающиеся, достигшие 13 лет (с 7 класса) </a:t>
            </a:r>
            <a:r>
              <a:rPr lang="ru-RU" b="1" dirty="0"/>
              <a:t>исключительно</a:t>
            </a:r>
            <a:r>
              <a:rPr lang="ru-RU" dirty="0"/>
              <a:t> </a:t>
            </a:r>
            <a:r>
              <a:rPr lang="ru-RU" b="1" dirty="0"/>
              <a:t>при наличии письменного добровольного информированного согласия одного из родителей</a:t>
            </a:r>
            <a:r>
              <a:rPr lang="ru-RU" dirty="0"/>
              <a:t> (законного представителя). </a:t>
            </a:r>
            <a:endParaRPr lang="ru-RU" dirty="0" smtClean="0"/>
          </a:p>
          <a:p>
            <a:endParaRPr lang="ru-RU" dirty="0"/>
          </a:p>
          <a:p>
            <a:r>
              <a:rPr lang="ru-RU" b="1" dirty="0"/>
              <a:t>Обучающиеся в возрасте 15 лет и старше дают добровольное информированное согласие</a:t>
            </a:r>
            <a:r>
              <a:rPr lang="ru-RU" dirty="0"/>
              <a:t> на участие в </a:t>
            </a:r>
            <a:r>
              <a:rPr lang="ru-RU" dirty="0" smtClean="0"/>
              <a:t>тестировании </a:t>
            </a:r>
            <a:r>
              <a:rPr lang="ru-RU" b="1" dirty="0"/>
              <a:t>самостоятельно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82165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492" y="1037244"/>
            <a:ext cx="10686472" cy="67148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200" b="1" i="1" dirty="0" smtClean="0"/>
              <a:t>Как проводится социально-психологическое тестирование?</a:t>
            </a:r>
            <a:endParaRPr lang="ru-RU" sz="32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836" y="3435927"/>
            <a:ext cx="11055928" cy="3131127"/>
          </a:xfrm>
        </p:spPr>
        <p:txBody>
          <a:bodyPr>
            <a:normAutofit/>
          </a:bodyPr>
          <a:lstStyle/>
          <a:p>
            <a:r>
              <a:rPr lang="ru-RU" dirty="0" smtClean="0"/>
              <a:t>Вопросы </a:t>
            </a:r>
            <a:r>
              <a:rPr lang="ru-RU" dirty="0"/>
              <a:t>Единой методики </a:t>
            </a:r>
            <a:r>
              <a:rPr lang="ru-RU" b="1" dirty="0"/>
              <a:t>не содержат информацию о каких-либо наркотических средствах и психотропных веществах или их употреблении</a:t>
            </a:r>
            <a:r>
              <a:rPr lang="ru-RU" dirty="0"/>
              <a:t>.  </a:t>
            </a:r>
          </a:p>
          <a:p>
            <a:r>
              <a:rPr lang="ru-RU" dirty="0"/>
              <a:t>Методика </a:t>
            </a:r>
            <a:r>
              <a:rPr lang="ru-RU" b="1" dirty="0" smtClean="0"/>
              <a:t>изучает </a:t>
            </a:r>
            <a:r>
              <a:rPr lang="ru-RU" b="1" dirty="0" err="1" smtClean="0"/>
              <a:t>рискогенность</a:t>
            </a:r>
            <a:r>
              <a:rPr lang="ru-RU" b="1" dirty="0" smtClean="0"/>
              <a:t> </a:t>
            </a:r>
            <a:r>
              <a:rPr lang="ru-RU" b="1" dirty="0"/>
              <a:t>социально-психологических условий и возможности психологической защиты </a:t>
            </a:r>
            <a:r>
              <a:rPr lang="ru-RU" dirty="0"/>
              <a:t>от этих рисков. </a:t>
            </a:r>
            <a:endParaRPr lang="ru-RU" dirty="0" smtClean="0"/>
          </a:p>
          <a:p>
            <a:r>
              <a:rPr lang="ru-RU" dirty="0" smtClean="0"/>
              <a:t>Методика </a:t>
            </a:r>
            <a:r>
              <a:rPr lang="ru-RU" b="1" dirty="0"/>
              <a:t>оценивает психологическую устойчивость ребенка</a:t>
            </a:r>
            <a:r>
              <a:rPr lang="ru-RU" dirty="0"/>
              <a:t> к </a:t>
            </a:r>
            <a:r>
              <a:rPr lang="ru-RU" dirty="0" smtClean="0"/>
              <a:t>провоцирующим </a:t>
            </a:r>
            <a:r>
              <a:rPr lang="ru-RU" dirty="0"/>
              <a:t>условиям.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9528" y="1865746"/>
            <a:ext cx="11416146" cy="1413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 2019 года социально-психологическое тестирование проводится по Единой методике, </a:t>
            </a:r>
            <a:r>
              <a:rPr lang="ru-RU" sz="2800" dirty="0"/>
              <a:t>разработанной </a:t>
            </a:r>
            <a:r>
              <a:rPr lang="ru-RU" sz="2800" dirty="0" smtClean="0"/>
              <a:t>Департаментом </a:t>
            </a:r>
            <a:r>
              <a:rPr lang="ru-RU" sz="2800" dirty="0"/>
              <a:t>государственной политики в сфере защиты прав детей Министерства просвещения </a:t>
            </a:r>
            <a:r>
              <a:rPr lang="ru-RU" sz="2800" dirty="0" smtClean="0"/>
              <a:t>РФ.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651798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018" y="1000299"/>
            <a:ext cx="10515600" cy="588356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dirty="0" smtClean="0"/>
              <a:t>Что именно оценивает Единая методика СПТ?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5709" y="1671782"/>
            <a:ext cx="11249891" cy="501534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600" b="1" u="sng" dirty="0"/>
              <a:t>Факторы риска</a:t>
            </a:r>
            <a:r>
              <a:rPr lang="ru-RU" sz="3600" b="1" u="sng" dirty="0" smtClean="0"/>
              <a:t>:</a:t>
            </a:r>
          </a:p>
          <a:p>
            <a:pPr marL="0" indent="0">
              <a:buNone/>
            </a:pPr>
            <a:endParaRPr lang="ru-RU" sz="3000" u="sng" dirty="0"/>
          </a:p>
          <a:p>
            <a:pPr lvl="0"/>
            <a:r>
              <a:rPr lang="ru-RU" sz="3100" b="1" dirty="0"/>
              <a:t>Потребность в одобрении</a:t>
            </a:r>
          </a:p>
          <a:p>
            <a:pPr lvl="0"/>
            <a:r>
              <a:rPr lang="ru-RU" sz="3100" b="1" dirty="0"/>
              <a:t>Подверженность влиянию группы</a:t>
            </a:r>
          </a:p>
          <a:p>
            <a:pPr lvl="0"/>
            <a:r>
              <a:rPr lang="ru-RU" sz="3100" b="1" dirty="0"/>
              <a:t>Принятие </a:t>
            </a:r>
            <a:r>
              <a:rPr lang="ru-RU" sz="3100" b="1" dirty="0" err="1"/>
              <a:t>аддиктивных</a:t>
            </a:r>
            <a:r>
              <a:rPr lang="ru-RU" sz="3100" b="1" dirty="0"/>
              <a:t> установок </a:t>
            </a:r>
            <a:r>
              <a:rPr lang="ru-RU" sz="3100" b="1" dirty="0" smtClean="0"/>
              <a:t>социума</a:t>
            </a:r>
            <a:r>
              <a:rPr lang="ru-RU" sz="3100" dirty="0" smtClean="0"/>
              <a:t> </a:t>
            </a:r>
            <a:endParaRPr lang="en-US" sz="3100" dirty="0" smtClean="0"/>
          </a:p>
          <a:p>
            <a:pPr marL="0" lvl="0" indent="0">
              <a:buNone/>
            </a:pPr>
            <a:r>
              <a:rPr lang="ru-RU" dirty="0" smtClean="0"/>
              <a:t>*(</a:t>
            </a:r>
            <a:r>
              <a:rPr lang="ru-RU" sz="2600" i="1" dirty="0" err="1" smtClean="0"/>
              <a:t>аддиктивные</a:t>
            </a:r>
            <a:r>
              <a:rPr lang="ru-RU" sz="2600" i="1" dirty="0" smtClean="0"/>
              <a:t> установки – установки на зависимое поведение</a:t>
            </a:r>
            <a:r>
              <a:rPr lang="ru-RU" dirty="0" smtClean="0"/>
              <a:t>)</a:t>
            </a:r>
            <a:endParaRPr lang="ru-RU" dirty="0"/>
          </a:p>
          <a:p>
            <a:pPr lvl="0"/>
            <a:r>
              <a:rPr lang="ru-RU" sz="3100" b="1" dirty="0" err="1"/>
              <a:t>Наркопотребление</a:t>
            </a:r>
            <a:r>
              <a:rPr lang="ru-RU" sz="3100" b="1" dirty="0"/>
              <a:t> в социальном окружении </a:t>
            </a:r>
            <a:r>
              <a:rPr lang="ru-RU" sz="3100" dirty="0"/>
              <a:t>(с 10 класса)</a:t>
            </a:r>
          </a:p>
          <a:p>
            <a:r>
              <a:rPr lang="ru-RU" sz="3100" b="1" dirty="0"/>
              <a:t>Склонность к риску</a:t>
            </a:r>
          </a:p>
          <a:p>
            <a:r>
              <a:rPr lang="ru-RU" sz="3100" b="1" dirty="0"/>
              <a:t>Импульсивность</a:t>
            </a:r>
          </a:p>
          <a:p>
            <a:r>
              <a:rPr lang="ru-RU" sz="3100" b="1" dirty="0"/>
              <a:t>Тревожность</a:t>
            </a:r>
          </a:p>
          <a:p>
            <a:r>
              <a:rPr lang="ru-RU" sz="3100" b="1" dirty="0"/>
              <a:t>Фрустрация</a:t>
            </a:r>
            <a:r>
              <a:rPr lang="ru-RU" dirty="0"/>
              <a:t> </a:t>
            </a:r>
            <a:r>
              <a:rPr lang="ru-RU" sz="2200" dirty="0"/>
              <a:t>(с 10 класса</a:t>
            </a:r>
            <a:r>
              <a:rPr lang="ru-RU" sz="2200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*(</a:t>
            </a:r>
            <a:r>
              <a:rPr lang="ru-RU" sz="2600" i="1" dirty="0" smtClean="0"/>
              <a:t>фрустрация - состояние </a:t>
            </a:r>
            <a:r>
              <a:rPr lang="ru-RU" sz="2600" i="1" dirty="0"/>
              <a:t>переживания неудачи, </a:t>
            </a:r>
            <a:r>
              <a:rPr lang="ru-RU" sz="2600" i="1" dirty="0" smtClean="0"/>
              <a:t>из-за невозможности удовлетворения </a:t>
            </a:r>
            <a:r>
              <a:rPr lang="ru-RU" sz="2600" i="1" dirty="0"/>
              <a:t>потребностей, возникающее при наличии реальных или мнимых непреодолимых препятствий на пути к некоей </a:t>
            </a:r>
            <a:r>
              <a:rPr lang="ru-RU" sz="2600" i="1" dirty="0" smtClean="0"/>
              <a:t>цели</a:t>
            </a:r>
            <a:r>
              <a:rPr lang="ru-RU" i="1" dirty="0" smtClean="0"/>
              <a:t>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2160363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dirty="0" smtClean="0"/>
              <a:t>Что именно оценивает Единая методика СПТ?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14678"/>
            <a:ext cx="10515600" cy="413070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/>
              <a:t>Факторы защиты</a:t>
            </a:r>
            <a:r>
              <a:rPr lang="ru-RU" b="1" u="sng" dirty="0" smtClean="0"/>
              <a:t>:</a:t>
            </a:r>
            <a:endParaRPr lang="en-US" b="1" u="sng" dirty="0" smtClean="0"/>
          </a:p>
          <a:p>
            <a:pPr marL="0" indent="0">
              <a:buNone/>
            </a:pPr>
            <a:endParaRPr lang="ru-RU" sz="1100" u="sng" dirty="0"/>
          </a:p>
          <a:p>
            <a:pPr lvl="0"/>
            <a:r>
              <a:rPr lang="ru-RU" sz="2600" b="1" dirty="0"/>
              <a:t>Принятие родителями</a:t>
            </a:r>
          </a:p>
          <a:p>
            <a:pPr lvl="0"/>
            <a:r>
              <a:rPr lang="ru-RU" sz="2600" b="1" dirty="0"/>
              <a:t>Принятие одноклассниками</a:t>
            </a:r>
          </a:p>
          <a:p>
            <a:pPr lvl="0"/>
            <a:r>
              <a:rPr lang="ru-RU" sz="2600" b="1" dirty="0"/>
              <a:t>Социальная активность</a:t>
            </a:r>
          </a:p>
          <a:p>
            <a:pPr lvl="0"/>
            <a:r>
              <a:rPr lang="ru-RU" sz="2600" b="1" dirty="0"/>
              <a:t>Самоконтроль поведения</a:t>
            </a:r>
          </a:p>
          <a:p>
            <a:r>
              <a:rPr lang="ru-RU" sz="2600" b="1" dirty="0" err="1"/>
              <a:t>Самоэффективность</a:t>
            </a:r>
            <a:r>
              <a:rPr lang="ru-RU" sz="2600" dirty="0"/>
              <a:t> </a:t>
            </a:r>
            <a:r>
              <a:rPr lang="ru-RU" sz="2000" dirty="0"/>
              <a:t>(с 10 класса</a:t>
            </a:r>
            <a:r>
              <a:rPr lang="ru-RU" sz="2000" dirty="0" smtClean="0"/>
              <a:t>)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* </a:t>
            </a:r>
            <a:r>
              <a:rPr lang="ru-RU" sz="2000" dirty="0" err="1" smtClean="0"/>
              <a:t>Самоэффективность</a:t>
            </a:r>
            <a:r>
              <a:rPr lang="ru-RU" sz="2000" dirty="0"/>
              <a:t> - уверенность в своих силах достигать поставленные цели, даже если это потребует больших физических и эмоциональных затрат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64416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660</Words>
  <Application>Microsoft Office PowerPoint</Application>
  <PresentationFormat>Произвольный</PresentationFormat>
  <Paragraphs>79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Социально-психологическое тестирование на территории Пермского края  в 2020-2021 учебном году</vt:lpstr>
      <vt:lpstr>Уважаемые родители!</vt:lpstr>
      <vt:lpstr>Ежегодно во всех образовательных организациях Российской Федерации </vt:lpstr>
      <vt:lpstr>Социально-психологическое тестирование</vt:lpstr>
      <vt:lpstr>Для чего проводят социально-психологическое тестирование?</vt:lpstr>
      <vt:lpstr>Кто участвует в социально-психологическом тестировании?</vt:lpstr>
      <vt:lpstr>Как проводится социально-психологическое тестирование?</vt:lpstr>
      <vt:lpstr>Что именно оценивает Единая методика СПТ?</vt:lpstr>
      <vt:lpstr>Что именно оценивает Единая методика СПТ?</vt:lpstr>
      <vt:lpstr>Тестирование основано на следующих принципах</vt:lpstr>
      <vt:lpstr>Обратите внимание!</vt:lpstr>
      <vt:lpstr>По результатам социально-психологического тестирования Ваши дети</vt:lpstr>
      <vt:lpstr>Слайд 13</vt:lpstr>
      <vt:lpstr>Вы можете получить подробную консультацию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учреждение  Пермского края  «Центр психолого-педагогической,  медицинской и социальной помощи»</dc:title>
  <dc:creator>Малова Ксения Андеевна</dc:creator>
  <cp:lastModifiedBy>Пользователь Windows</cp:lastModifiedBy>
  <cp:revision>121</cp:revision>
  <cp:lastPrinted>2020-08-14T06:22:05Z</cp:lastPrinted>
  <dcterms:created xsi:type="dcterms:W3CDTF">2019-12-18T10:46:11Z</dcterms:created>
  <dcterms:modified xsi:type="dcterms:W3CDTF">2020-09-27T07:47:14Z</dcterms:modified>
</cp:coreProperties>
</file>